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4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8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8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5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9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0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8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257"/>
            <a:ext cx="7772400" cy="1114433"/>
          </a:xfrm>
        </p:spPr>
        <p:txBody>
          <a:bodyPr/>
          <a:lstStyle/>
          <a:p>
            <a:r>
              <a:rPr lang="en-ZA" b="1" u="sng" dirty="0" smtClean="0"/>
              <a:t>PART 2: CURRENT ELECTRICITY</a:t>
            </a:r>
            <a:endParaRPr lang="en-ZA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0690"/>
            <a:ext cx="9144000" cy="1457311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CIRCUITS, APPLIANCES, POSSIBLE PROBLEMS</a:t>
            </a:r>
          </a:p>
          <a:p>
            <a:r>
              <a:rPr lang="en-ZA" b="1" u="sng" dirty="0" smtClean="0"/>
              <a:t>SERIES and PARALLEL</a:t>
            </a:r>
            <a:endParaRPr lang="en-ZA" b="1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437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0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ZA" b="1" u="sng" dirty="0" smtClean="0"/>
              <a:t>CURRENT ELECTRICITY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0294"/>
            <a:ext cx="9144000" cy="445770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ZA" dirty="0" smtClean="0"/>
              <a:t>When electrons move from one atom to another in a conductor, the resulting </a:t>
            </a:r>
            <a:r>
              <a:rPr lang="en-ZA" u="sng" dirty="0" smtClean="0"/>
              <a:t>flow</a:t>
            </a:r>
            <a:r>
              <a:rPr lang="en-ZA" dirty="0" smtClean="0"/>
              <a:t> of electrons is called </a:t>
            </a:r>
            <a:r>
              <a:rPr lang="en-ZA" b="1" dirty="0" smtClean="0"/>
              <a:t>current electricity</a:t>
            </a:r>
            <a:r>
              <a:rPr lang="en-ZA" dirty="0" smtClean="0"/>
              <a:t>. (</a:t>
            </a:r>
            <a:r>
              <a:rPr lang="en-ZA" i="1" dirty="0" smtClean="0"/>
              <a:t>Named like a river </a:t>
            </a:r>
            <a:r>
              <a:rPr lang="en-ZA" i="1" u="sng" dirty="0" smtClean="0"/>
              <a:t>current</a:t>
            </a:r>
            <a:r>
              <a:rPr lang="en-ZA" dirty="0" smtClean="0"/>
              <a:t>.)</a:t>
            </a:r>
          </a:p>
          <a:p>
            <a:pPr algn="just"/>
            <a:r>
              <a:rPr lang="en-ZA" dirty="0" smtClean="0"/>
              <a:t>One side of the wire is </a:t>
            </a:r>
            <a:r>
              <a:rPr lang="en-ZA" b="1" dirty="0" smtClean="0"/>
              <a:t>negatively</a:t>
            </a:r>
            <a:r>
              <a:rPr lang="en-ZA" dirty="0" smtClean="0"/>
              <a:t> charged, because it has </a:t>
            </a:r>
            <a:r>
              <a:rPr lang="en-ZA" b="1" dirty="0" smtClean="0"/>
              <a:t>too many </a:t>
            </a:r>
            <a:r>
              <a:rPr lang="en-ZA" dirty="0" smtClean="0"/>
              <a:t>electrons.</a:t>
            </a:r>
          </a:p>
          <a:p>
            <a:pPr algn="just"/>
            <a:r>
              <a:rPr lang="en-ZA" dirty="0" smtClean="0"/>
              <a:t>The other side of the wire is </a:t>
            </a:r>
            <a:r>
              <a:rPr lang="en-ZA" b="1" dirty="0" smtClean="0"/>
              <a:t>positively</a:t>
            </a:r>
            <a:r>
              <a:rPr lang="en-ZA" dirty="0" smtClean="0"/>
              <a:t> charged, because it has a </a:t>
            </a:r>
            <a:r>
              <a:rPr lang="en-ZA" b="1" dirty="0" smtClean="0"/>
              <a:t>shortage</a:t>
            </a:r>
            <a:r>
              <a:rPr lang="en-ZA" dirty="0" smtClean="0"/>
              <a:t> of electrons.</a:t>
            </a:r>
          </a:p>
          <a:p>
            <a:pPr algn="just"/>
            <a:r>
              <a:rPr lang="en-ZA" dirty="0" smtClean="0"/>
              <a:t>So (</a:t>
            </a:r>
            <a:r>
              <a:rPr lang="en-ZA" i="1" dirty="0" smtClean="0"/>
              <a:t>in Grade 8</a:t>
            </a:r>
            <a:r>
              <a:rPr lang="en-ZA" dirty="0" smtClean="0"/>
              <a:t>) the electrons move </a:t>
            </a:r>
            <a:r>
              <a:rPr lang="en-ZA" b="1" dirty="0" smtClean="0"/>
              <a:t>from</a:t>
            </a:r>
            <a:r>
              <a:rPr lang="en-ZA" dirty="0" smtClean="0"/>
              <a:t> negative, </a:t>
            </a:r>
            <a:r>
              <a:rPr lang="en-ZA" b="1" dirty="0" smtClean="0"/>
              <a:t>through</a:t>
            </a:r>
            <a:r>
              <a:rPr lang="en-ZA" dirty="0" smtClean="0"/>
              <a:t> the wire, </a:t>
            </a:r>
            <a:r>
              <a:rPr lang="en-ZA" b="1" dirty="0" smtClean="0"/>
              <a:t>to</a:t>
            </a:r>
            <a:r>
              <a:rPr lang="en-ZA" dirty="0" smtClean="0"/>
              <a:t> positive – Nature tries to balance it out.</a:t>
            </a:r>
          </a:p>
          <a:p>
            <a:pPr algn="just"/>
            <a:r>
              <a:rPr lang="en-ZA" dirty="0" smtClean="0"/>
              <a:t>The </a:t>
            </a:r>
            <a:r>
              <a:rPr lang="en-ZA" b="1" dirty="0" smtClean="0"/>
              <a:t>pathway</a:t>
            </a:r>
            <a:r>
              <a:rPr lang="en-ZA" dirty="0" smtClean="0"/>
              <a:t> followed by the electrons is called its </a:t>
            </a:r>
            <a:r>
              <a:rPr lang="en-ZA" u="sng" dirty="0" smtClean="0"/>
              <a:t>circuit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248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857235"/>
            <a:ext cx="3857652" cy="154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0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417638"/>
          </a:xfrm>
        </p:spPr>
        <p:txBody>
          <a:bodyPr/>
          <a:lstStyle/>
          <a:p>
            <a:r>
              <a:rPr lang="en-ZA" sz="3200" b="1" u="sng" dirty="0">
                <a:solidFill>
                  <a:prstClr val="black"/>
                </a:solidFill>
              </a:rPr>
              <a:t>WHAT CAN </a:t>
            </a:r>
            <a:r>
              <a:rPr lang="en-ZA" sz="3200" b="1" u="sng" dirty="0" smtClean="0">
                <a:solidFill>
                  <a:prstClr val="black"/>
                </a:solidFill>
              </a:rPr>
              <a:t>BE</a:t>
            </a:r>
            <a:br>
              <a:rPr lang="en-ZA" sz="3200" b="1" u="sng" dirty="0" smtClean="0">
                <a:solidFill>
                  <a:prstClr val="black"/>
                </a:solidFill>
              </a:rPr>
            </a:br>
            <a:r>
              <a:rPr lang="en-ZA" sz="3200" b="1" u="sng" dirty="0" smtClean="0">
                <a:solidFill>
                  <a:prstClr val="black"/>
                </a:solidFill>
              </a:rPr>
              <a:t>IN </a:t>
            </a:r>
            <a:r>
              <a:rPr lang="en-ZA" sz="3200" b="1" u="sng" dirty="0">
                <a:solidFill>
                  <a:prstClr val="black"/>
                </a:solidFill>
              </a:rPr>
              <a:t>A CIRCUIT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627580"/>
              </p:ext>
            </p:extLst>
          </p:nvPr>
        </p:nvGraphicFramePr>
        <p:xfrm>
          <a:off x="0" y="1285860"/>
          <a:ext cx="9144000" cy="7606675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714612"/>
                <a:gridCol w="1928826"/>
                <a:gridCol w="4500562"/>
              </a:tblGrid>
              <a:tr h="619127">
                <a:tc>
                  <a:txBody>
                    <a:bodyPr/>
                    <a:lstStyle/>
                    <a:p>
                      <a:pPr algn="ctr"/>
                      <a:r>
                        <a:rPr lang="en-ZA" sz="3400" u="sng" dirty="0" smtClean="0"/>
                        <a:t>COMPONENT</a:t>
                      </a:r>
                      <a:endParaRPr lang="en-ZA" sz="3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u="sng" dirty="0" smtClean="0"/>
                        <a:t>SYMBOL</a:t>
                      </a:r>
                      <a:endParaRPr lang="en-ZA" sz="3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u="sng" dirty="0" smtClean="0"/>
                        <a:t>FUNCTION</a:t>
                      </a:r>
                      <a:endParaRPr lang="en-ZA" sz="3400" u="sng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Conductor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Current</a:t>
                      </a:r>
                      <a:r>
                        <a:rPr lang="en-ZA" sz="3400" baseline="0" dirty="0" smtClean="0"/>
                        <a:t> moves through it.</a:t>
                      </a:r>
                      <a:endParaRPr lang="en-ZA" sz="3400" dirty="0"/>
                    </a:p>
                  </a:txBody>
                  <a:tcPr/>
                </a:tc>
              </a:tr>
              <a:tr h="619127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Open switch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Stops current.</a:t>
                      </a:r>
                      <a:endParaRPr lang="en-ZA" sz="3400" dirty="0"/>
                    </a:p>
                  </a:txBody>
                  <a:tcPr/>
                </a:tc>
              </a:tr>
              <a:tr h="619127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Closed switch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Allows current to move.</a:t>
                      </a:r>
                      <a:endParaRPr lang="en-ZA" sz="3400" dirty="0"/>
                    </a:p>
                  </a:txBody>
                  <a:tcPr/>
                </a:tc>
              </a:tr>
              <a:tr h="619127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Cell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Gives electrical energy.</a:t>
                      </a:r>
                      <a:endParaRPr lang="en-ZA" sz="3400" dirty="0"/>
                    </a:p>
                  </a:txBody>
                  <a:tcPr/>
                </a:tc>
              </a:tr>
              <a:tr h="619127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Battery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2 or more cells joined.</a:t>
                      </a:r>
                      <a:endParaRPr lang="en-ZA" sz="34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Light bulb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Converts electricity to light.</a:t>
                      </a:r>
                      <a:endParaRPr lang="en-ZA" sz="34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Resistor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Electrons struggle to move.</a:t>
                      </a:r>
                      <a:endParaRPr lang="en-ZA" sz="34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Fuse</a:t>
                      </a:r>
                      <a:endParaRPr lang="en-ZA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400" dirty="0" smtClean="0"/>
                        <a:t>Burns: stop high electricity.</a:t>
                      </a:r>
                      <a:endParaRPr lang="en-ZA" sz="3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5" y="-17377"/>
            <a:ext cx="3282038" cy="12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18"/>
            <a:ext cx="3286116" cy="125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4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1506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EXPLAINING the CIRCUIT PARTS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507"/>
            <a:ext cx="7020272" cy="60864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ZA" b="1" dirty="0" smtClean="0"/>
              <a:t>Conductor</a:t>
            </a:r>
            <a:r>
              <a:rPr lang="en-ZA" dirty="0" smtClean="0"/>
              <a:t> – allows electrons to move.</a:t>
            </a:r>
          </a:p>
          <a:p>
            <a:pPr algn="just"/>
            <a:r>
              <a:rPr lang="en-ZA" b="1" dirty="0" smtClean="0"/>
              <a:t>Cell</a:t>
            </a:r>
            <a:r>
              <a:rPr lang="en-ZA" dirty="0" smtClean="0"/>
              <a:t> – power source with positive and negative terminals.</a:t>
            </a:r>
          </a:p>
          <a:p>
            <a:pPr algn="just"/>
            <a:r>
              <a:rPr lang="en-ZA" b="1" dirty="0" smtClean="0"/>
              <a:t>Battery</a:t>
            </a:r>
            <a:r>
              <a:rPr lang="en-ZA" dirty="0" smtClean="0"/>
              <a:t> – two or more cells joined together.</a:t>
            </a:r>
          </a:p>
          <a:p>
            <a:pPr algn="just"/>
            <a:r>
              <a:rPr lang="en-ZA" b="1" dirty="0" smtClean="0"/>
              <a:t>Switch</a:t>
            </a:r>
            <a:r>
              <a:rPr lang="en-ZA" dirty="0" smtClean="0"/>
              <a:t> – used to break the circuit so that all electrons stop moving.</a:t>
            </a:r>
          </a:p>
          <a:p>
            <a:pPr algn="just"/>
            <a:r>
              <a:rPr lang="en-ZA" b="1" dirty="0" smtClean="0"/>
              <a:t>Fuse</a:t>
            </a:r>
            <a:r>
              <a:rPr lang="en-ZA" dirty="0" smtClean="0"/>
              <a:t> – a weak conductor that melts if the circuit becomes overheated from a short-circuit. (It does the same job of </a:t>
            </a:r>
            <a:r>
              <a:rPr lang="en-ZA" i="1" dirty="0" smtClean="0"/>
              <a:t>circuit-breaker</a:t>
            </a:r>
            <a:r>
              <a:rPr lang="en-ZA" dirty="0" smtClean="0"/>
              <a:t> as do trip-switches.)</a:t>
            </a:r>
          </a:p>
          <a:p>
            <a:r>
              <a:rPr lang="en-ZA" b="1" dirty="0" smtClean="0"/>
              <a:t>Appliance</a:t>
            </a:r>
            <a:r>
              <a:rPr lang="en-ZA" dirty="0" smtClean="0"/>
              <a:t> – converts electrical energy to other forms of energy for us to use.</a:t>
            </a:r>
            <a:endParaRPr lang="en-Z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3" y="836713"/>
            <a:ext cx="2141881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19" y="1556795"/>
            <a:ext cx="210763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3" y="2132857"/>
            <a:ext cx="20928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2" y="2996953"/>
            <a:ext cx="2141703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2" y="3933059"/>
            <a:ext cx="191272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3" y="5373219"/>
            <a:ext cx="2126911" cy="148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0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PART 2: CURRENT ELECTRICITY</vt:lpstr>
      <vt:lpstr>CURRENT ELECTRICITY</vt:lpstr>
      <vt:lpstr>WHAT CAN BE IN A CIRCUIT</vt:lpstr>
      <vt:lpstr>EXPLAINING the CIRCUIT PARTS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2: CURRENT ELECTRICITY</dc:title>
  <dc:creator>Anton Theron</dc:creator>
  <cp:lastModifiedBy>Calvin Theron</cp:lastModifiedBy>
  <cp:revision>3</cp:revision>
  <dcterms:created xsi:type="dcterms:W3CDTF">2006-08-16T00:00:00Z</dcterms:created>
  <dcterms:modified xsi:type="dcterms:W3CDTF">2020-06-05T16:54:52Z</dcterms:modified>
</cp:coreProperties>
</file>